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2"/>
    <p:sldMasterId id="2147483672" r:id="rId3"/>
  </p:sldMasterIdLst>
  <p:notesMasterIdLst>
    <p:notesMasterId r:id="rId22"/>
  </p:notesMasterIdLst>
  <p:sldIdLst>
    <p:sldId id="256" r:id="rId4"/>
    <p:sldId id="278" r:id="rId5"/>
    <p:sldId id="257" r:id="rId6"/>
    <p:sldId id="273" r:id="rId7"/>
    <p:sldId id="258" r:id="rId8"/>
    <p:sldId id="259" r:id="rId9"/>
    <p:sldId id="274" r:id="rId10"/>
    <p:sldId id="260" r:id="rId11"/>
    <p:sldId id="261" r:id="rId12"/>
    <p:sldId id="262" r:id="rId13"/>
    <p:sldId id="275" r:id="rId14"/>
    <p:sldId id="263" r:id="rId15"/>
    <p:sldId id="264" r:id="rId16"/>
    <p:sldId id="276" r:id="rId17"/>
    <p:sldId id="265" r:id="rId18"/>
    <p:sldId id="266" r:id="rId19"/>
    <p:sldId id="267" r:id="rId20"/>
    <p:sldId id="268" r:id="rId21"/>
  </p:sldIdLst>
  <p:sldSz cx="14630400" cy="10972800"/>
  <p:notesSz cx="10972800" cy="14630400"/>
  <p:embeddedFontLst>
    <p:embeddedFont>
      <p:font typeface="Inter" panose="02000503000000020004" pitchFamily="2" charset="0"/>
      <p:regular r:id="rId23"/>
      <p:bold r:id="rId24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106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01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06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0859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568778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418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156639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96774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22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511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32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958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BÁO CÁO DỰ ÁN BTL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6280190" y="508015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WEBSITE ĐẶT BÀN &amp; THỰC ĐƠN NHÀ HÀNG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7135654"/>
            <a:ext cx="22849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Môn học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7734538"/>
            <a:ext cx="22849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Chuyên đề doanh nghiêp phần mềm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26141" y="71356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Giảng viên hướng dẫn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126141" y="7734538"/>
            <a:ext cx="4717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Ngô Ngọc Anh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89195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thực hiện: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Nhóm 03 |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Thành viên: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4D82B45-7C26-0CBF-7EA2-B17484D6872D}"/>
              </a:ext>
            </a:extLst>
          </p:cNvPr>
          <p:cNvSpPr/>
          <p:nvPr/>
        </p:nvSpPr>
        <p:spPr>
          <a:xfrm>
            <a:off x="9750551" y="89195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Đặng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Trí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Dũng – 2221050407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Vũ Văn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2221050564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Nguyễn Hữu Tuấn – 2121051096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Phạm Tuấn Bảo - 2121050893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80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CÁC LUỒNG XỬ LÝ &amp; THUẬT TOÁN NỔI BẬT</a:t>
            </a:r>
            <a:endParaRPr lang="en-US" sz="46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99A60-3E63-E44F-E331-2E1D4C953074}"/>
              </a:ext>
            </a:extLst>
          </p:cNvPr>
          <p:cNvGrpSpPr/>
          <p:nvPr/>
        </p:nvGrpSpPr>
        <p:grpSpPr>
          <a:xfrm>
            <a:off x="793790" y="3006685"/>
            <a:ext cx="7556421" cy="2111454"/>
            <a:chOff x="793790" y="3006685"/>
            <a:chExt cx="7556421" cy="2111454"/>
          </a:xfrm>
        </p:grpSpPr>
        <p:sp>
          <p:nvSpPr>
            <p:cNvPr id="4" name="Shape 1"/>
            <p:cNvSpPr/>
            <p:nvPr/>
          </p:nvSpPr>
          <p:spPr>
            <a:xfrm>
              <a:off x="793790" y="3006685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Shape 2"/>
            <p:cNvSpPr/>
            <p:nvPr/>
          </p:nvSpPr>
          <p:spPr>
            <a:xfrm>
              <a:off x="824270" y="3037165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 3"/>
            <p:cNvSpPr/>
            <p:nvPr/>
          </p:nvSpPr>
          <p:spPr>
            <a:xfrm>
              <a:off x="1103948" y="3849767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958340" y="3263979"/>
              <a:ext cx="364069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Thuật toán Tìm Bàn Tối ưu</a:t>
              </a:r>
              <a:endParaRPr lang="en-US" sz="23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958340" y="3772138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Lọc bàn trống theo Chi nhánh, Ngày giờ, sau đó tìm bàn có sức chứa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phù hợp nhất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với số lượng khách, giảm thiểu lãng phí không gian.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51B9E9-1EE2-5941-3DCB-A1BEA934EEB7}"/>
              </a:ext>
            </a:extLst>
          </p:cNvPr>
          <p:cNvGrpSpPr/>
          <p:nvPr/>
        </p:nvGrpSpPr>
        <p:grpSpPr>
          <a:xfrm>
            <a:off x="793790" y="5344954"/>
            <a:ext cx="7556421" cy="2111454"/>
            <a:chOff x="793790" y="5344954"/>
            <a:chExt cx="7556421" cy="2111454"/>
          </a:xfrm>
        </p:grpSpPr>
        <p:sp>
          <p:nvSpPr>
            <p:cNvPr id="9" name="Shape 6"/>
            <p:cNvSpPr/>
            <p:nvPr/>
          </p:nvSpPr>
          <p:spPr>
            <a:xfrm>
              <a:off x="793790" y="5344954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Shape 7"/>
            <p:cNvSpPr/>
            <p:nvPr/>
          </p:nvSpPr>
          <p:spPr>
            <a:xfrm>
              <a:off x="824270" y="5375434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 8"/>
            <p:cNvSpPr/>
            <p:nvPr/>
          </p:nvSpPr>
          <p:spPr>
            <a:xfrm>
              <a:off x="1103948" y="618803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958340" y="5602248"/>
              <a:ext cx="446008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Quản lý Giỏ hàng Động (AJAX/JS)</a:t>
              </a:r>
              <a:endParaRPr lang="en-US" sz="23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958340" y="6110407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Sử dụng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JavaScript 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để tương tác và lưu trữ tạm thời bằng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Cookies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để cập nhật giỏ hàng theo thời gian thực mà không cần tải lại trang.</a:t>
              </a:r>
              <a:endParaRPr lang="en-US" sz="17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8F9C0F-CEB1-61A8-0D9F-CB537362A2F7}"/>
              </a:ext>
            </a:extLst>
          </p:cNvPr>
          <p:cNvGrpSpPr/>
          <p:nvPr/>
        </p:nvGrpSpPr>
        <p:grpSpPr>
          <a:xfrm>
            <a:off x="793790" y="7683222"/>
            <a:ext cx="7556421" cy="2111454"/>
            <a:chOff x="793790" y="7683222"/>
            <a:chExt cx="7556421" cy="2111454"/>
          </a:xfrm>
        </p:grpSpPr>
        <p:sp>
          <p:nvSpPr>
            <p:cNvPr id="14" name="Shape 11"/>
            <p:cNvSpPr/>
            <p:nvPr/>
          </p:nvSpPr>
          <p:spPr>
            <a:xfrm>
              <a:off x="793790" y="7683222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Shape 12"/>
            <p:cNvSpPr/>
            <p:nvPr/>
          </p:nvSpPr>
          <p:spPr>
            <a:xfrm>
              <a:off x="824270" y="7713702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13"/>
            <p:cNvSpPr/>
            <p:nvPr/>
          </p:nvSpPr>
          <p:spPr>
            <a:xfrm>
              <a:off x="1103948" y="8526304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958340" y="7940516"/>
              <a:ext cx="556760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Tích hợp Cổng Thanh toán QR trực tuyến</a:t>
              </a:r>
              <a:endParaRPr lang="en-US" sz="23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958340" y="8448675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Quá trình: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Tạo yêu cầu thanh toán → Chuyển hướng người dùng sang cổng thanh toán → Webhook để nhận kết quả tự động, cập nhật trạng thái đơn hàng an toàn.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3: DEMO CÁC CHỨC NĂNG CHÍNH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808"/>
            <a:ext cx="118246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KỊCH BẢN DEMO CÁC CHỨC NĂNG CHÍNH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8986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sẽ minh họa ba luồng nghiệp vụ đại diện cho ba đối tượng người dùng chính trong hệ thống.</a:t>
            </a:r>
            <a:endParaRPr lang="en-US" sz="17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7131B9-154C-6F93-8C0E-4218A1A72835}"/>
              </a:ext>
            </a:extLst>
          </p:cNvPr>
          <p:cNvGrpSpPr/>
          <p:nvPr/>
        </p:nvGrpSpPr>
        <p:grpSpPr>
          <a:xfrm>
            <a:off x="793790" y="3516749"/>
            <a:ext cx="13042820" cy="1360884"/>
            <a:chOff x="793790" y="3516749"/>
            <a:chExt cx="13042820" cy="1360884"/>
          </a:xfrm>
        </p:grpSpPr>
        <p:sp>
          <p:nvSpPr>
            <p:cNvPr id="4" name="Shape 2"/>
            <p:cNvSpPr/>
            <p:nvPr/>
          </p:nvSpPr>
          <p:spPr>
            <a:xfrm>
              <a:off x="793790" y="3516749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 3"/>
            <p:cNvSpPr/>
            <p:nvPr/>
          </p:nvSpPr>
          <p:spPr>
            <a:xfrm>
              <a:off x="1077278" y="3984546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927860" y="3743563"/>
              <a:ext cx="4728567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Khách hàng: Đặt bàn &amp; Thanh toán</a:t>
              </a:r>
              <a:endParaRPr lang="en-US" sz="23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927860" y="4251722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Chọn menu món ăn → Điền thông tin đặt bàn → Thanh toán đơn hàng qua QR code.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87E147-BA81-135D-E91D-0908DD402FA1}"/>
              </a:ext>
            </a:extLst>
          </p:cNvPr>
          <p:cNvGrpSpPr/>
          <p:nvPr/>
        </p:nvGrpSpPr>
        <p:grpSpPr>
          <a:xfrm>
            <a:off x="793790" y="5104448"/>
            <a:ext cx="13042820" cy="1360884"/>
            <a:chOff x="793790" y="5104448"/>
            <a:chExt cx="13042820" cy="1360884"/>
          </a:xfrm>
        </p:grpSpPr>
        <p:sp>
          <p:nvSpPr>
            <p:cNvPr id="8" name="Shape 6"/>
            <p:cNvSpPr/>
            <p:nvPr/>
          </p:nvSpPr>
          <p:spPr>
            <a:xfrm>
              <a:off x="793790" y="5104448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 7"/>
            <p:cNvSpPr/>
            <p:nvPr/>
          </p:nvSpPr>
          <p:spPr>
            <a:xfrm>
              <a:off x="1077278" y="5572244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1927860" y="5331262"/>
              <a:ext cx="3469958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Admin: Quản lý Thực đơn</a:t>
              </a:r>
              <a:endParaRPr lang="en-US" sz="23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927860" y="5839420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Truy cập Dashboard quản trị → Đăng nhập → Thao tác Thêm/Sửa/Xóa một món ăn mới.</a:t>
              </a:r>
              <a:endParaRPr lang="en-US" sz="17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3A1E2-F6D8-F6A9-5B52-B6170D52558E}"/>
              </a:ext>
            </a:extLst>
          </p:cNvPr>
          <p:cNvGrpSpPr/>
          <p:nvPr/>
        </p:nvGrpSpPr>
        <p:grpSpPr>
          <a:xfrm>
            <a:off x="793790" y="6692146"/>
            <a:ext cx="13042820" cy="1360884"/>
            <a:chOff x="793790" y="6692146"/>
            <a:chExt cx="13042820" cy="1360884"/>
          </a:xfrm>
        </p:grpSpPr>
        <p:sp>
          <p:nvSpPr>
            <p:cNvPr id="12" name="Shape 10"/>
            <p:cNvSpPr/>
            <p:nvPr/>
          </p:nvSpPr>
          <p:spPr>
            <a:xfrm>
              <a:off x="793790" y="6692146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 11"/>
            <p:cNvSpPr/>
            <p:nvPr/>
          </p:nvSpPr>
          <p:spPr>
            <a:xfrm>
              <a:off x="1077278" y="7159943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1927860" y="6918960"/>
              <a:ext cx="423755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Nhân viên: Cập nhật Trạng thái</a:t>
              </a:r>
              <a:endParaRPr lang="en-US" sz="23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927860" y="7427119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Đăng nhập → Xem danh sách đơn đặt bàn → Đổi trạng thái bàn (Xác nhận đơn, Hủy đơn, Hoàn thành ).</a:t>
              </a:r>
              <a:endParaRPr lang="en-US" sz="17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5151-AAE6-EBF0-493D-8C53017D015A}"/>
              </a:ext>
            </a:extLst>
          </p:cNvPr>
          <p:cNvGrpSpPr/>
          <p:nvPr/>
        </p:nvGrpSpPr>
        <p:grpSpPr>
          <a:xfrm>
            <a:off x="793790" y="8308181"/>
            <a:ext cx="13042821" cy="963811"/>
            <a:chOff x="793790" y="8308181"/>
            <a:chExt cx="13042821" cy="963811"/>
          </a:xfrm>
        </p:grpSpPr>
        <p:sp>
          <p:nvSpPr>
            <p:cNvPr id="16" name="Shape 14"/>
            <p:cNvSpPr/>
            <p:nvPr/>
          </p:nvSpPr>
          <p:spPr>
            <a:xfrm>
              <a:off x="793790" y="8308181"/>
              <a:ext cx="13042821" cy="963811"/>
            </a:xfrm>
            <a:prstGeom prst="roundRect">
              <a:avLst>
                <a:gd name="adj" fmla="val 9884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04" y="8652272"/>
              <a:ext cx="283488" cy="226814"/>
            </a:xfrm>
            <a:prstGeom prst="rect">
              <a:avLst/>
            </a:prstGeom>
          </p:spPr>
        </p:pic>
        <p:sp>
          <p:nvSpPr>
            <p:cNvPr id="18" name="Text 15"/>
            <p:cNvSpPr/>
            <p:nvPr/>
          </p:nvSpPr>
          <p:spPr>
            <a:xfrm>
              <a:off x="1530906" y="8591669"/>
              <a:ext cx="120788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Xin mời Thầy và các bạn theo dõi phần Demo trực tiếp trên môi trường XAMPP.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308"/>
            <a:ext cx="92648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NGƯỜI DÙNG (UI/UX)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27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 số hình ảnh thiết kế giao diện nổi bật, tập trung vào tính thẩm mỹ và khả năng tương tác.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9" y="2852249"/>
            <a:ext cx="6664557" cy="337024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463" y="2861899"/>
            <a:ext cx="6521411" cy="331884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5" y="6591436"/>
            <a:ext cx="6661551" cy="339879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464" y="6619988"/>
            <a:ext cx="6521411" cy="337024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1017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được thiết kế hiện đại, sạch sẽ, giúp người dùng dễ dàng tìm kiếm thông tin và thực hiện các thao tác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bàn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nhanh chóng.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4: KẾT LUẬN VÀ HƯỚNG PHÁT TRIỂN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599"/>
            <a:ext cx="125652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 ĐẠT ĐƯỢC VÀ ƯU ĐIỂM CỦA DỰ ÁN</a:t>
            </a:r>
            <a:endParaRPr lang="en-US" sz="46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8B521C-E9B0-924F-B86D-25458441A979}"/>
              </a:ext>
            </a:extLst>
          </p:cNvPr>
          <p:cNvGrpSpPr/>
          <p:nvPr/>
        </p:nvGrpSpPr>
        <p:grpSpPr>
          <a:xfrm>
            <a:off x="793790" y="2677835"/>
            <a:ext cx="6244709" cy="3814524"/>
            <a:chOff x="793790" y="2677835"/>
            <a:chExt cx="6244709" cy="3814524"/>
          </a:xfrm>
        </p:grpSpPr>
        <p:sp>
          <p:nvSpPr>
            <p:cNvPr id="3" name="Text 1"/>
            <p:cNvSpPr/>
            <p:nvPr/>
          </p:nvSpPr>
          <p:spPr>
            <a:xfrm>
              <a:off x="793790" y="2677835"/>
              <a:ext cx="4612362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Các Mục tiêu Đã hoàn thành</a:t>
              </a:r>
              <a:endParaRPr lang="en-US" sz="28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351252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Xây dựng thành công các chức năng theo mục tiêu đề ra, đáp ứng được các yêu cầu.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156353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Hệ thống hoạt động ổn định và tin cậy trên môi trường XAMPP.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4961453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Đáp ứng được 3 luồng nghiệp vụ chính cho Khách hàng, Admin và Nhân viên.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5766554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thành công cổng thanh toán trực tuyến QR code để thanh toán đơn đặt bàn.</a:t>
              </a:r>
              <a:endParaRPr lang="en-US" sz="1750" dirty="0"/>
            </a:p>
          </p:txBody>
        </p:sp>
      </p:grpSp>
      <p:sp>
        <p:nvSpPr>
          <p:cNvPr id="8" name="Text 6"/>
          <p:cNvSpPr/>
          <p:nvPr/>
        </p:nvSpPr>
        <p:spPr>
          <a:xfrm>
            <a:off x="7599521" y="2677835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Ưu điểm Nổi bật</a:t>
            </a:r>
            <a:endParaRPr lang="en-US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723F93-F9E2-3D85-8C42-1E183D29ED4B}"/>
              </a:ext>
            </a:extLst>
          </p:cNvPr>
          <p:cNvGrpSpPr/>
          <p:nvPr/>
        </p:nvGrpSpPr>
        <p:grpSpPr>
          <a:xfrm>
            <a:off x="7569041" y="3379589"/>
            <a:ext cx="6275189" cy="1839278"/>
            <a:chOff x="7569041" y="3379589"/>
            <a:chExt cx="6275189" cy="1839278"/>
          </a:xfrm>
        </p:grpSpPr>
        <p:sp>
          <p:nvSpPr>
            <p:cNvPr id="9" name="Shape 7"/>
            <p:cNvSpPr/>
            <p:nvPr/>
          </p:nvSpPr>
          <p:spPr>
            <a:xfrm>
              <a:off x="7599521" y="3379589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Shape 8"/>
            <p:cNvSpPr/>
            <p:nvPr/>
          </p:nvSpPr>
          <p:spPr>
            <a:xfrm>
              <a:off x="7569041" y="3379589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3636883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Giao diện Thân thiện</a:t>
              </a:r>
              <a:endParaRPr lang="en-US" sz="23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7948255" y="4235768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Thiết kế trực quan, dễ sử dụng cho mọi đối tượng khách hàng và nhân viên.</a:t>
              </a:r>
              <a:endParaRPr lang="en-US" sz="17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206D3-CDC2-5354-53DA-F72344F5B2B3}"/>
              </a:ext>
            </a:extLst>
          </p:cNvPr>
          <p:cNvGrpSpPr/>
          <p:nvPr/>
        </p:nvGrpSpPr>
        <p:grpSpPr>
          <a:xfrm>
            <a:off x="7569041" y="5445681"/>
            <a:ext cx="6275189" cy="1839278"/>
            <a:chOff x="7569041" y="5445681"/>
            <a:chExt cx="6275189" cy="1839278"/>
          </a:xfrm>
        </p:grpSpPr>
        <p:sp>
          <p:nvSpPr>
            <p:cNvPr id="13" name="Shape 11"/>
            <p:cNvSpPr/>
            <p:nvPr/>
          </p:nvSpPr>
          <p:spPr>
            <a:xfrm>
              <a:off x="7599521" y="5445681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Shape 12"/>
            <p:cNvSpPr/>
            <p:nvPr/>
          </p:nvSpPr>
          <p:spPr>
            <a:xfrm>
              <a:off x="7569041" y="5445681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 13"/>
            <p:cNvSpPr/>
            <p:nvPr/>
          </p:nvSpPr>
          <p:spPr>
            <a:xfrm>
              <a:off x="7948255" y="5702975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Quy trình Tự động</a:t>
              </a:r>
              <a:endParaRPr lang="en-US" sz="23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7948255" y="6301859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Đặt bàn và xác nhận tự động, tiết kiệm thời gian và chi phí vận hành.</a:t>
              </a:r>
              <a:endParaRPr lang="en-US" sz="17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74DA0D-C2F9-4C30-0DC4-7A4852E2BF4D}"/>
              </a:ext>
            </a:extLst>
          </p:cNvPr>
          <p:cNvGrpSpPr/>
          <p:nvPr/>
        </p:nvGrpSpPr>
        <p:grpSpPr>
          <a:xfrm>
            <a:off x="7569041" y="7511772"/>
            <a:ext cx="6275189" cy="1839278"/>
            <a:chOff x="7569041" y="7511772"/>
            <a:chExt cx="6275189" cy="1839278"/>
          </a:xfrm>
        </p:grpSpPr>
        <p:sp>
          <p:nvSpPr>
            <p:cNvPr id="17" name="Shape 15"/>
            <p:cNvSpPr/>
            <p:nvPr/>
          </p:nvSpPr>
          <p:spPr>
            <a:xfrm>
              <a:off x="7599521" y="7511772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6"/>
            <p:cNvSpPr/>
            <p:nvPr/>
          </p:nvSpPr>
          <p:spPr>
            <a:xfrm>
              <a:off x="7569041" y="7511772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17"/>
            <p:cNvSpPr/>
            <p:nvPr/>
          </p:nvSpPr>
          <p:spPr>
            <a:xfrm>
              <a:off x="7948255" y="776906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Kiến trúc Rõ ràng</a:t>
              </a:r>
              <a:endParaRPr lang="en-US" sz="23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7948255" y="8367951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Áp dụng MVC giúp mã nguồn rõ ràng, dễ bảo trì và mở rộng trong tương lai.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303"/>
            <a:ext cx="75765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THÁCH THỨC VÀ HẠN CHẾ</a:t>
            </a:r>
            <a:endParaRPr lang="en-US" sz="46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B8FCF6-6690-A119-3271-00881C776717}"/>
              </a:ext>
            </a:extLst>
          </p:cNvPr>
          <p:cNvGrpSpPr/>
          <p:nvPr/>
        </p:nvGrpSpPr>
        <p:grpSpPr>
          <a:xfrm>
            <a:off x="793790" y="3548539"/>
            <a:ext cx="6244709" cy="4634150"/>
            <a:chOff x="793790" y="3548539"/>
            <a:chExt cx="6244709" cy="4634150"/>
          </a:xfrm>
        </p:grpSpPr>
        <p:sp>
          <p:nvSpPr>
            <p:cNvPr id="3" name="Text 1"/>
            <p:cNvSpPr/>
            <p:nvPr/>
          </p:nvSpPr>
          <p:spPr>
            <a:xfrm>
              <a:off x="793790" y="3548539"/>
              <a:ext cx="3572470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Thách thức đã gặp</a:t>
              </a:r>
              <a:endParaRPr lang="en-US" sz="280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4219099"/>
              <a:ext cx="340162" cy="42529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530906" y="4250293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logic tìm bàn phức tạp để tối ưu nhất cho từng trường hợp (chưa thực sự hoàn thiện tốt)</a:t>
              </a:r>
              <a:endParaRPr lang="en-US" sz="17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5398532"/>
              <a:ext cx="340162" cy="425291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530906" y="5429726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Đảm bảo validation form đầy đủ cho các trường hợp</a:t>
              </a:r>
              <a:endParaRPr lang="en-US" sz="1750" dirty="0"/>
            </a:p>
          </p:txBody>
        </p:sp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6577965"/>
              <a:ext cx="340162" cy="425291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1530906" y="6609159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Lần đầu tích hợp cổng thanh toán trực tuyến QR code (Sepay)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7757398"/>
              <a:ext cx="340162" cy="425291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530906" y="7788593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đồng bộ dữ liệu giữa các session người dùng</a:t>
              </a:r>
              <a:endParaRPr lang="en-US" sz="17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AD53A-7F81-F541-CACC-0AE0982381CE}"/>
              </a:ext>
            </a:extLst>
          </p:cNvPr>
          <p:cNvGrpSpPr/>
          <p:nvPr/>
        </p:nvGrpSpPr>
        <p:grpSpPr>
          <a:xfrm>
            <a:off x="7599521" y="3548539"/>
            <a:ext cx="6244709" cy="4600098"/>
            <a:chOff x="7599521" y="3548539"/>
            <a:chExt cx="6244709" cy="4600098"/>
          </a:xfrm>
        </p:grpSpPr>
        <p:sp>
          <p:nvSpPr>
            <p:cNvPr id="12" name="Text 6"/>
            <p:cNvSpPr/>
            <p:nvPr/>
          </p:nvSpPr>
          <p:spPr>
            <a:xfrm>
              <a:off x="7599521" y="3548539"/>
              <a:ext cx="3572470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Hạn chế của dự án</a:t>
              </a:r>
              <a:endParaRPr lang="en-US" sz="280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4219099"/>
              <a:ext cx="340162" cy="425291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8336637" y="4250293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Giao diện chưa responsive tốt trên mọi thiết bị di động</a:t>
              </a:r>
              <a:endParaRPr lang="en-US" sz="1750" dirty="0"/>
            </a:p>
          </p:txBody>
        </p:sp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5398532"/>
              <a:ext cx="340162" cy="425291"/>
            </a:xfrm>
            <a:prstGeom prst="rect">
              <a:avLst/>
            </a:prstGeom>
          </p:spPr>
        </p:pic>
        <p:sp>
          <p:nvSpPr>
            <p:cNvPr id="16" name="Text 8"/>
            <p:cNvSpPr/>
            <p:nvPr/>
          </p:nvSpPr>
          <p:spPr>
            <a:xfrm>
              <a:off x="8336637" y="5429726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có các tính năng nâng cao như đánh giá, bình luận, khách hàng thân thiết…</a:t>
              </a:r>
              <a:endParaRPr lang="en-US" sz="175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6577965"/>
              <a:ext cx="340162" cy="425291"/>
            </a:xfrm>
            <a:prstGeom prst="rect">
              <a:avLst/>
            </a:prstGeom>
          </p:spPr>
        </p:pic>
        <p:sp>
          <p:nvSpPr>
            <p:cNvPr id="18" name="Text 9"/>
            <p:cNvSpPr/>
            <p:nvPr/>
          </p:nvSpPr>
          <p:spPr>
            <a:xfrm>
              <a:off x="8336637" y="6609159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hỗ trợ đa ngôn ngữ</a:t>
              </a:r>
              <a:endParaRPr lang="en-US" sz="1750" dirty="0"/>
            </a:p>
          </p:txBody>
        </p:sp>
        <p:pic>
          <p:nvPicPr>
            <p:cNvPr id="19" name="Image 7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7723346"/>
              <a:ext cx="340162" cy="425291"/>
            </a:xfrm>
            <a:prstGeom prst="rect">
              <a:avLst/>
            </a:prstGeom>
          </p:spPr>
        </p:pic>
        <p:sp>
          <p:nvSpPr>
            <p:cNvPr id="20" name="Text 10"/>
            <p:cNvSpPr/>
            <p:nvPr/>
          </p:nvSpPr>
          <p:spPr>
            <a:xfrm>
              <a:off x="8336637" y="7754541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có hệ thống thông báo real-time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048"/>
            <a:ext cx="113799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 TRONG TƯƠNG LAI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449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 án có tiềm năng mở rộng và phát triển thêm nhiều tính năng hiện đại để đáp ứng nhu cầu ngày càng cao của thị trường.</a:t>
            </a:r>
            <a:endParaRPr lang="en-US" sz="175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6E8D3-B339-B80A-EF98-E22B538F8722}"/>
              </a:ext>
            </a:extLst>
          </p:cNvPr>
          <p:cNvGrpSpPr/>
          <p:nvPr/>
        </p:nvGrpSpPr>
        <p:grpSpPr>
          <a:xfrm>
            <a:off x="793790" y="3325892"/>
            <a:ext cx="6407944" cy="2950488"/>
            <a:chOff x="793790" y="3325892"/>
            <a:chExt cx="6407944" cy="2950488"/>
          </a:xfrm>
        </p:grpSpPr>
        <p:sp>
          <p:nvSpPr>
            <p:cNvPr id="4" name="Shape 2"/>
            <p:cNvSpPr/>
            <p:nvPr/>
          </p:nvSpPr>
          <p:spPr>
            <a:xfrm>
              <a:off x="793790" y="3325892"/>
              <a:ext cx="6407944" cy="2950488"/>
            </a:xfrm>
            <a:prstGeom prst="roundRect">
              <a:avLst>
                <a:gd name="adj" fmla="val 3229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Shape 3"/>
            <p:cNvSpPr/>
            <p:nvPr/>
          </p:nvSpPr>
          <p:spPr>
            <a:xfrm>
              <a:off x="824270" y="3356372"/>
              <a:ext cx="6346984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621" y="3480078"/>
              <a:ext cx="340162" cy="42529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1051084" y="4263628"/>
              <a:ext cx="553331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Xây dựng ứng dụng di động (Mobile App)</a:t>
              </a:r>
              <a:endParaRPr lang="en-US" sz="23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51084" y="4771787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Phát triển app iOS và Android</a:t>
              </a:r>
              <a:endParaRPr lang="en-US" sz="17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51084" y="5213985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push notification</a:t>
              </a:r>
              <a:endParaRPr lang="en-US" sz="17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51084" y="5656183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Hỗ trợ đặt bàn offline</a:t>
              </a:r>
              <a:endParaRPr lang="en-US" sz="17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460A87-A990-6086-D290-C0592A37C964}"/>
              </a:ext>
            </a:extLst>
          </p:cNvPr>
          <p:cNvGrpSpPr/>
          <p:nvPr/>
        </p:nvGrpSpPr>
        <p:grpSpPr>
          <a:xfrm>
            <a:off x="7428548" y="3325892"/>
            <a:ext cx="6408063" cy="2950488"/>
            <a:chOff x="7428548" y="3325892"/>
            <a:chExt cx="6408063" cy="2950488"/>
          </a:xfrm>
        </p:grpSpPr>
        <p:sp>
          <p:nvSpPr>
            <p:cNvPr id="11" name="Shape 8"/>
            <p:cNvSpPr/>
            <p:nvPr/>
          </p:nvSpPr>
          <p:spPr>
            <a:xfrm>
              <a:off x="7428548" y="3325892"/>
              <a:ext cx="6408063" cy="2950488"/>
            </a:xfrm>
            <a:prstGeom prst="roundRect">
              <a:avLst>
                <a:gd name="adj" fmla="val 3229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Shape 9"/>
            <p:cNvSpPr/>
            <p:nvPr/>
          </p:nvSpPr>
          <p:spPr>
            <a:xfrm>
              <a:off x="7459027" y="3356372"/>
              <a:ext cx="6347103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3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2498" y="3480078"/>
              <a:ext cx="340162" cy="425291"/>
            </a:xfrm>
            <a:prstGeom prst="rect">
              <a:avLst/>
            </a:prstGeom>
          </p:spPr>
        </p:pic>
        <p:sp>
          <p:nvSpPr>
            <p:cNvPr id="14" name="Text 10"/>
            <p:cNvSpPr/>
            <p:nvPr/>
          </p:nvSpPr>
          <p:spPr>
            <a:xfrm>
              <a:off x="7685842" y="4263628"/>
              <a:ext cx="531971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Phát triển hệ thống đánh giá, bình luận</a:t>
              </a:r>
              <a:endParaRPr lang="en-US" sz="23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7685842" y="4771787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Khách hàng có thể đánh giá món ăn và dịch vụ</a:t>
              </a:r>
              <a:endParaRPr lang="en-US" sz="175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7685842" y="5213985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Hệ thống gợi ý thông minh (gợi ý món)</a:t>
              </a:r>
              <a:endParaRPr lang="en-US" sz="17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7685842" y="5656183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social media sharing</a:t>
              </a:r>
              <a:endParaRPr lang="en-US" sz="17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AEFAFA-D3C2-E687-B73F-CBA4C9DD58FB}"/>
              </a:ext>
            </a:extLst>
          </p:cNvPr>
          <p:cNvGrpSpPr/>
          <p:nvPr/>
        </p:nvGrpSpPr>
        <p:grpSpPr>
          <a:xfrm>
            <a:off x="793790" y="6503194"/>
            <a:ext cx="6407944" cy="3322558"/>
            <a:chOff x="793790" y="6503194"/>
            <a:chExt cx="6407944" cy="3322558"/>
          </a:xfrm>
        </p:grpSpPr>
        <p:sp>
          <p:nvSpPr>
            <p:cNvPr id="18" name="Shape 14"/>
            <p:cNvSpPr/>
            <p:nvPr/>
          </p:nvSpPr>
          <p:spPr>
            <a:xfrm>
              <a:off x="793790" y="6503194"/>
              <a:ext cx="6407944" cy="3322558"/>
            </a:xfrm>
            <a:prstGeom prst="roundRect">
              <a:avLst>
                <a:gd name="adj" fmla="val 286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Shape 15"/>
            <p:cNvSpPr/>
            <p:nvPr/>
          </p:nvSpPr>
          <p:spPr>
            <a:xfrm>
              <a:off x="824270" y="6533674"/>
              <a:ext cx="6346984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7621" y="6657380"/>
              <a:ext cx="340162" cy="425291"/>
            </a:xfrm>
            <a:prstGeom prst="rect">
              <a:avLst/>
            </a:prstGeom>
          </p:spPr>
        </p:pic>
        <p:sp>
          <p:nvSpPr>
            <p:cNvPr id="21" name="Text 16"/>
            <p:cNvSpPr/>
            <p:nvPr/>
          </p:nvSpPr>
          <p:spPr>
            <a:xfrm>
              <a:off x="1051084" y="7440930"/>
              <a:ext cx="5893356" cy="744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Tích hợp chức năng đặt món giao hàng (Delivery)</a:t>
              </a:r>
              <a:endParaRPr lang="en-US" sz="230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1051084" y="8321159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Mở rộng sang dịch vụ ship đồ ăn tận nơi</a:t>
              </a:r>
              <a:endParaRPr lang="en-US" sz="1750" dirty="0"/>
            </a:p>
          </p:txBody>
        </p:sp>
        <p:sp>
          <p:nvSpPr>
            <p:cNvPr id="23" name="Text 18"/>
            <p:cNvSpPr/>
            <p:nvPr/>
          </p:nvSpPr>
          <p:spPr>
            <a:xfrm>
              <a:off x="1051084" y="8763357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với các đối tác giao hàng</a:t>
              </a:r>
              <a:endParaRPr lang="en-US" sz="1750" dirty="0"/>
            </a:p>
          </p:txBody>
        </p:sp>
        <p:sp>
          <p:nvSpPr>
            <p:cNvPr id="24" name="Text 19"/>
            <p:cNvSpPr/>
            <p:nvPr/>
          </p:nvSpPr>
          <p:spPr>
            <a:xfrm>
              <a:off x="1051084" y="9205555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Tracking đơn hàng real-time</a:t>
              </a:r>
              <a:endParaRPr lang="en-US" sz="17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9C6806-5724-F923-5F4E-028ED9F6FEB0}"/>
              </a:ext>
            </a:extLst>
          </p:cNvPr>
          <p:cNvGrpSpPr/>
          <p:nvPr/>
        </p:nvGrpSpPr>
        <p:grpSpPr>
          <a:xfrm>
            <a:off x="7428548" y="6503194"/>
            <a:ext cx="6408063" cy="3322558"/>
            <a:chOff x="7428548" y="6503194"/>
            <a:chExt cx="6408063" cy="3322558"/>
          </a:xfrm>
        </p:grpSpPr>
        <p:sp>
          <p:nvSpPr>
            <p:cNvPr id="25" name="Shape 20"/>
            <p:cNvSpPr/>
            <p:nvPr/>
          </p:nvSpPr>
          <p:spPr>
            <a:xfrm>
              <a:off x="7428548" y="6503194"/>
              <a:ext cx="6408063" cy="3322558"/>
            </a:xfrm>
            <a:prstGeom prst="roundRect">
              <a:avLst>
                <a:gd name="adj" fmla="val 286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Shape 21"/>
            <p:cNvSpPr/>
            <p:nvPr/>
          </p:nvSpPr>
          <p:spPr>
            <a:xfrm>
              <a:off x="7459027" y="6533674"/>
              <a:ext cx="6347103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7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2498" y="6657380"/>
              <a:ext cx="340162" cy="425291"/>
            </a:xfrm>
            <a:prstGeom prst="rect">
              <a:avLst/>
            </a:prstGeom>
          </p:spPr>
        </p:pic>
        <p:sp>
          <p:nvSpPr>
            <p:cNvPr id="28" name="Text 22"/>
            <p:cNvSpPr/>
            <p:nvPr/>
          </p:nvSpPr>
          <p:spPr>
            <a:xfrm>
              <a:off x="7685842" y="7440930"/>
              <a:ext cx="4755832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Xây dựng module báo cáo, thống kê</a:t>
              </a:r>
              <a:endParaRPr lang="en-US" sz="2300" dirty="0"/>
            </a:p>
          </p:txBody>
        </p:sp>
        <p:sp>
          <p:nvSpPr>
            <p:cNvPr id="29" name="Text 23"/>
            <p:cNvSpPr/>
            <p:nvPr/>
          </p:nvSpPr>
          <p:spPr>
            <a:xfrm>
              <a:off x="7685842" y="7949089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Dashboard analytics cho Admin</a:t>
              </a:r>
              <a:endParaRPr lang="en-US" sz="1750" dirty="0"/>
            </a:p>
          </p:txBody>
        </p:sp>
        <p:sp>
          <p:nvSpPr>
            <p:cNvPr id="30" name="Text 24"/>
            <p:cNvSpPr/>
            <p:nvPr/>
          </p:nvSpPr>
          <p:spPr>
            <a:xfrm>
              <a:off x="7685842" y="8391287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Báo cáo doanh thu chi tiết</a:t>
              </a:r>
              <a:endParaRPr lang="en-US" sz="1750" dirty="0"/>
            </a:p>
          </p:txBody>
        </p:sp>
        <p:sp>
          <p:nvSpPr>
            <p:cNvPr id="31" name="Text 25"/>
            <p:cNvSpPr/>
            <p:nvPr/>
          </p:nvSpPr>
          <p:spPr>
            <a:xfrm>
              <a:off x="7685842" y="8833485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Phân tích xu hướng khách hàng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8626"/>
            <a:ext cx="7556421" cy="2232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50"/>
              </a:lnSpc>
              <a:buNone/>
            </a:pPr>
            <a:r>
              <a:rPr lang="en-US" sz="1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CẢM ƠN</a:t>
            </a:r>
            <a:endParaRPr lang="en-US" sz="14050" dirty="0"/>
          </a:p>
        </p:txBody>
      </p:sp>
      <p:sp>
        <p:nvSpPr>
          <p:cNvPr id="4" name="Text 1"/>
          <p:cNvSpPr/>
          <p:nvPr/>
        </p:nvSpPr>
        <p:spPr>
          <a:xfrm>
            <a:off x="793790" y="49115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THẦY VÀ CÁC BẠN ĐÃ LẮNG NGHE!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1133951" y="7080409"/>
            <a:ext cx="5563076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HỎI VÀ ĐÁP (Q&amp;A)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133951" y="801600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Chúng tôi sẵn lòng giải đáp các thắc mắc liên quan đến dự án.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740247"/>
            <a:ext cx="30480" cy="1893808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10005536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BẢNG PHÂN CHIA CÔNG VIỆC THÀNH VIÊN NHÓM</a:t>
            </a:r>
            <a:endParaRPr kumimoji="0" lang="en-US" sz="3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96985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Công việc được phân chia rõ ràng cho từng thành viên, đảm bảo hiệu quả và chất lượng dự án.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091333"/>
            <a:ext cx="6430685" cy="5350431"/>
          </a:xfrm>
          <a:prstGeom prst="roundRect">
            <a:avLst>
              <a:gd name="adj" fmla="val 14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16650" y="2114193"/>
            <a:ext cx="6384965" cy="544354"/>
          </a:xfrm>
          <a:prstGeom prst="roundRect">
            <a:avLst>
              <a:gd name="adj" fmla="val 8961"/>
            </a:avLst>
          </a:prstGeom>
          <a:solidFill>
            <a:srgbClr val="007E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84" y="2246352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8101" y="283999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Đặng </a:t>
            </a:r>
            <a:r>
              <a:rPr lang="en-US" sz="185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Trí</a:t>
            </a: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Dũng - 2221050407</a:t>
            </a:r>
            <a:endParaRPr lang="en-US" sz="185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8101" y="3246477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dashboard quản trị phía Admin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8101" y="3600212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menu chung/menu theo từng cơ sở (thêm, sửa, xóa)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98101" y="3953947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nhân viên (thêm, sửa, xóa)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98101" y="4307681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bàn ăn (thêm, sửa, xóa)/Quản lý trạng thái bàn của từng cơ sở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8101" y="4951690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Chọn cơ sở khi vào page thực đơn trên thanh menu trang chủ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8101" y="5305425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Áp dụng mã ưu đãi cho tổng hóa đơn ở giỏ Tạm tính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98101" y="5659160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Tính năng thanh toán trực tuyến bằng QR code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8101" y="601289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Thuật toán chọn bàn trống dựa vào thời gian khách chọn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98101" y="6366629"/>
            <a:ext cx="6022062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Tự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động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xác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nhận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đơn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hang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khi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khách hàng thanh toán thành công và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gửi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Mail thông báo đơn đặt bàn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đến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 Email khách hàng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405926" y="2091333"/>
            <a:ext cx="6430685" cy="5350431"/>
          </a:xfrm>
          <a:prstGeom prst="roundRect">
            <a:avLst>
              <a:gd name="adj" fmla="val 142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28786" y="2114193"/>
            <a:ext cx="6384965" cy="544354"/>
          </a:xfrm>
          <a:prstGeom prst="roundRect">
            <a:avLst>
              <a:gd name="adj" fmla="val 8961"/>
            </a:avLst>
          </a:prstGeom>
          <a:solidFill>
            <a:srgbClr val="007E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5120" y="2246352"/>
            <a:ext cx="272177" cy="272177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610237" y="283999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300"/>
              </a:lnSpc>
              <a:defRPr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Vũ Văn </a:t>
            </a:r>
            <a:r>
              <a:rPr lang="en-US" sz="1850" b="1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Tín</a:t>
            </a: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- 2221050564</a:t>
            </a:r>
            <a:endParaRPr lang="en-US" sz="1850" dirty="0">
              <a:solidFill>
                <a:prstClr val="black"/>
              </a:solidFill>
            </a:endParaRPr>
          </a:p>
        </p:txBody>
      </p:sp>
      <p:sp>
        <p:nvSpPr>
          <p:cNvPr id="21" name="Text 17"/>
          <p:cNvSpPr/>
          <p:nvPr/>
        </p:nvSpPr>
        <p:spPr>
          <a:xfrm>
            <a:off x="7610237" y="3246477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trang chủ 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610237" y="3600212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trang menu món ăn 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7610237" y="3953947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trang cơ sở 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0"/>
          <p:cNvSpPr/>
          <p:nvPr/>
        </p:nvSpPr>
        <p:spPr>
          <a:xfrm>
            <a:off x="7610237" y="4307681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Giỏ tạm tính (lưu thông tin món ăn) và Form nhập thông tin liên hệ đặt bàn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7610237" y="4951690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Form đăng nhập và phân quyền đăng nhập (admin/nhân viên)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7610237" y="5305425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cơ sở ở trang dashboard admin (thêm, sửa, xóa)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7610237" y="5659160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dashboard quản trị phía Nhân viên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4"/>
          <p:cNvSpPr/>
          <p:nvPr/>
        </p:nvSpPr>
        <p:spPr>
          <a:xfrm>
            <a:off x="7610237" y="601289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các đơn đặt bàn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7610237" y="636662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Tạo đơn đặt bàn thủ công từ phía dashboard của nhân viên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6"/>
          <p:cNvSpPr/>
          <p:nvPr/>
        </p:nvSpPr>
        <p:spPr>
          <a:xfrm>
            <a:off x="7610237" y="672036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trạng thái của bàn (trống/đã đặt)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Shape 27"/>
          <p:cNvSpPr/>
          <p:nvPr/>
        </p:nvSpPr>
        <p:spPr>
          <a:xfrm>
            <a:off x="793790" y="7623215"/>
            <a:ext cx="6430685" cy="2710934"/>
          </a:xfrm>
          <a:prstGeom prst="roundRect">
            <a:avLst>
              <a:gd name="adj" fmla="val 28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Shape 28"/>
          <p:cNvSpPr/>
          <p:nvPr/>
        </p:nvSpPr>
        <p:spPr>
          <a:xfrm>
            <a:off x="816650" y="7646075"/>
            <a:ext cx="6384965" cy="544354"/>
          </a:xfrm>
          <a:prstGeom prst="roundRect">
            <a:avLst>
              <a:gd name="adj" fmla="val 8961"/>
            </a:avLst>
          </a:prstGeom>
          <a:solidFill>
            <a:srgbClr val="007E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2984" y="7778234"/>
            <a:ext cx="272177" cy="272177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98101" y="837188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Phạm Tuấn Bảo - 2121050893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30"/>
          <p:cNvSpPr/>
          <p:nvPr/>
        </p:nvSpPr>
        <p:spPr>
          <a:xfrm>
            <a:off x="998101" y="877835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danh mục món ăn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 31"/>
          <p:cNvSpPr/>
          <p:nvPr/>
        </p:nvSpPr>
        <p:spPr>
          <a:xfrm>
            <a:off x="998101" y="913209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mã ưu đãi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32"/>
          <p:cNvSpPr/>
          <p:nvPr/>
        </p:nvSpPr>
        <p:spPr>
          <a:xfrm>
            <a:off x="998101" y="9485828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một số trang liên quan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Shape 33"/>
          <p:cNvSpPr/>
          <p:nvPr/>
        </p:nvSpPr>
        <p:spPr>
          <a:xfrm>
            <a:off x="7405926" y="7623215"/>
            <a:ext cx="6430685" cy="2710934"/>
          </a:xfrm>
          <a:prstGeom prst="roundRect">
            <a:avLst>
              <a:gd name="adj" fmla="val 281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007EBD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" name="Shape 34"/>
          <p:cNvSpPr/>
          <p:nvPr/>
        </p:nvSpPr>
        <p:spPr>
          <a:xfrm>
            <a:off x="7428786" y="7646075"/>
            <a:ext cx="6384965" cy="544354"/>
          </a:xfrm>
          <a:prstGeom prst="roundRect">
            <a:avLst>
              <a:gd name="adj" fmla="val 8961"/>
            </a:avLst>
          </a:prstGeom>
          <a:solidFill>
            <a:srgbClr val="007E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5120" y="7778234"/>
            <a:ext cx="272177" cy="272177"/>
          </a:xfrm>
          <a:prstGeom prst="rect">
            <a:avLst/>
          </a:prstGeom>
        </p:spPr>
      </p:pic>
      <p:sp>
        <p:nvSpPr>
          <p:cNvPr id="41" name="Text 35"/>
          <p:cNvSpPr/>
          <p:nvPr/>
        </p:nvSpPr>
        <p:spPr>
          <a:xfrm>
            <a:off x="7610237" y="837188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50" b="1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Nguyễn Hữu Tuấn - 2121051096</a:t>
            </a:r>
            <a:endParaRPr kumimoji="0" lang="en-US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 36"/>
          <p:cNvSpPr/>
          <p:nvPr/>
        </p:nvSpPr>
        <p:spPr>
          <a:xfrm>
            <a:off x="7610237" y="8778359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danh mục món ăn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 37"/>
          <p:cNvSpPr/>
          <p:nvPr/>
        </p:nvSpPr>
        <p:spPr>
          <a:xfrm>
            <a:off x="7610237" y="9132094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Quản lý mã ưu đãi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 38"/>
          <p:cNvSpPr/>
          <p:nvPr/>
        </p:nvSpPr>
        <p:spPr>
          <a:xfrm>
            <a:off x="7610237" y="9485828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Form liên hệ ở trang liên hệ phía 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 39"/>
          <p:cNvSpPr/>
          <p:nvPr/>
        </p:nvSpPr>
        <p:spPr>
          <a:xfrm>
            <a:off x="7610237" y="9839563"/>
            <a:ext cx="60220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Giao diện một số trang liên quan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564237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NỘI DUNG TRÌNH BÀY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7117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Bài thuyết trình được chia thành 4 phần chính, từ tổng quan đến demo và hướng phát triển.</a:t>
            </a:r>
            <a:endParaRPr lang="en-US" sz="1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7DF56A-1F7E-CFD4-3E31-57016E86DDFC}"/>
              </a:ext>
            </a:extLst>
          </p:cNvPr>
          <p:cNvGrpSpPr/>
          <p:nvPr/>
        </p:nvGrpSpPr>
        <p:grpSpPr>
          <a:xfrm>
            <a:off x="793790" y="2327434"/>
            <a:ext cx="13042821" cy="1635919"/>
            <a:chOff x="793790" y="2327434"/>
            <a:chExt cx="13042821" cy="16359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D490E7-218D-16F3-E616-387D69674DA6}"/>
                </a:ext>
              </a:extLst>
            </p:cNvPr>
            <p:cNvGrpSpPr/>
            <p:nvPr/>
          </p:nvGrpSpPr>
          <p:grpSpPr>
            <a:xfrm>
              <a:off x="793790" y="2327434"/>
              <a:ext cx="13042821" cy="1635919"/>
              <a:chOff x="793790" y="2327434"/>
              <a:chExt cx="13042821" cy="1635919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793790" y="2327434"/>
                <a:ext cx="13042821" cy="1635919"/>
              </a:xfrm>
              <a:prstGeom prst="roundRect">
                <a:avLst>
                  <a:gd name="adj" fmla="val 5241"/>
                </a:avLst>
              </a:prstGeom>
              <a:solidFill>
                <a:srgbClr val="FFFFFF">
                  <a:alpha val="95000"/>
                </a:srgbClr>
              </a:solidFill>
              <a:ln w="22860">
                <a:solidFill>
                  <a:srgbClr val="B2D4E5"/>
                </a:solidFill>
                <a:prstDash val="soli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Shape 3"/>
              <p:cNvSpPr/>
              <p:nvPr/>
            </p:nvSpPr>
            <p:spPr>
              <a:xfrm>
                <a:off x="816650" y="2350294"/>
                <a:ext cx="816531" cy="1590199"/>
              </a:xfrm>
              <a:prstGeom prst="roundRect">
                <a:avLst>
                  <a:gd name="adj" fmla="val 7141"/>
                </a:avLst>
              </a:prstGeom>
              <a:solidFill>
                <a:srgbClr val="CCEEFF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FEB2CD2-89EA-8A5B-729C-7E2D36A01CCE}"/>
                </a:ext>
              </a:extLst>
            </p:cNvPr>
            <p:cNvGrpSpPr/>
            <p:nvPr/>
          </p:nvGrpSpPr>
          <p:grpSpPr>
            <a:xfrm>
              <a:off x="1067991" y="2554367"/>
              <a:ext cx="12745759" cy="1182053"/>
              <a:chOff x="1067991" y="2554367"/>
              <a:chExt cx="12745759" cy="1182053"/>
            </a:xfrm>
          </p:grpSpPr>
          <p:pic>
            <p:nvPicPr>
              <p:cNvPr id="6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991" y="2954060"/>
                <a:ext cx="306110" cy="382667"/>
              </a:xfrm>
              <a:prstGeom prst="rect">
                <a:avLst/>
              </a:prstGeom>
            </p:spPr>
          </p:pic>
          <p:sp>
            <p:nvSpPr>
              <p:cNvPr id="7" name="Text 4"/>
              <p:cNvSpPr/>
              <p:nvPr/>
            </p:nvSpPr>
            <p:spPr>
              <a:xfrm>
                <a:off x="1837253" y="2554367"/>
                <a:ext cx="5312807" cy="3348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00"/>
                  </a:lnSpc>
                  <a:buNone/>
                </a:pPr>
                <a:r>
                  <a:rPr lang="en-US" sz="2100" b="1" dirty="0">
                    <a:solidFill>
                      <a:srgbClr val="272525"/>
                    </a:solidFill>
                    <a:latin typeface="Petrona Bold" pitchFamily="34" charset="0"/>
                    <a:ea typeface="Petrona Bold" pitchFamily="34" charset="-122"/>
                    <a:cs typeface="Petrona Bold" pitchFamily="34" charset="-120"/>
                  </a:rPr>
                  <a:t>Phần 1: Giới thiệu đề tài, tổng quan về dự án</a:t>
                </a:r>
                <a:endParaRPr lang="en-US" sz="2100" dirty="0"/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1837253" y="3011567"/>
                <a:ext cx="11976497" cy="32670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Đặt vấn đề và bài toán thực tế</a:t>
                </a:r>
                <a:endParaRPr lang="en-US" sz="1600" dirty="0"/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1837253" y="3409712"/>
                <a:ext cx="11976497" cy="32670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Mục tiêu và phạm vi dự án</a:t>
                </a:r>
                <a:endParaRPr lang="en-US" sz="16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D4D2AE-2AB0-2E0F-AE58-BE20E4CBCAFD}"/>
              </a:ext>
            </a:extLst>
          </p:cNvPr>
          <p:cNvGrpSpPr/>
          <p:nvPr/>
        </p:nvGrpSpPr>
        <p:grpSpPr>
          <a:xfrm>
            <a:off x="793790" y="4167426"/>
            <a:ext cx="13042821" cy="2034064"/>
            <a:chOff x="793790" y="4167426"/>
            <a:chExt cx="13042821" cy="2034064"/>
          </a:xfrm>
        </p:grpSpPr>
        <p:sp>
          <p:nvSpPr>
            <p:cNvPr id="10" name="Shape 7"/>
            <p:cNvSpPr/>
            <p:nvPr/>
          </p:nvSpPr>
          <p:spPr>
            <a:xfrm>
              <a:off x="793790" y="4167426"/>
              <a:ext cx="13042821" cy="2034064"/>
            </a:xfrm>
            <a:prstGeom prst="roundRect">
              <a:avLst>
                <a:gd name="adj" fmla="val 4215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Shape 8"/>
            <p:cNvSpPr/>
            <p:nvPr/>
          </p:nvSpPr>
          <p:spPr>
            <a:xfrm>
              <a:off x="816650" y="4190286"/>
              <a:ext cx="816531" cy="1988344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991" y="4993124"/>
              <a:ext cx="306110" cy="382667"/>
            </a:xfrm>
            <a:prstGeom prst="rect">
              <a:avLst/>
            </a:prstGeom>
          </p:spPr>
        </p:pic>
        <p:sp>
          <p:nvSpPr>
            <p:cNvPr id="13" name="Text 9"/>
            <p:cNvSpPr/>
            <p:nvPr/>
          </p:nvSpPr>
          <p:spPr>
            <a:xfrm>
              <a:off x="1837253" y="4394359"/>
              <a:ext cx="4598432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2: Phân tích &amp; Thiết kế hệ thống</a:t>
              </a:r>
              <a:endParaRPr lang="en-US" sz="21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1837253" y="4851559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Công nghệ và kiến trúc hệ thống</a:t>
              </a:r>
              <a:endParaRPr lang="en-US" sz="16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1837253" y="5249704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Thiết kế cơ sở dữ liệu ERD</a:t>
              </a:r>
              <a:endParaRPr lang="en-US" sz="16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1837253" y="5647849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Các luồng xử lý và thuật toán</a:t>
              </a:r>
              <a:endParaRPr lang="en-US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938EF5-1715-E008-A7A0-4BF6F2F1B07B}"/>
              </a:ext>
            </a:extLst>
          </p:cNvPr>
          <p:cNvGrpSpPr/>
          <p:nvPr/>
        </p:nvGrpSpPr>
        <p:grpSpPr>
          <a:xfrm>
            <a:off x="793790" y="6405563"/>
            <a:ext cx="13042821" cy="1635919"/>
            <a:chOff x="793790" y="6405563"/>
            <a:chExt cx="13042821" cy="1635919"/>
          </a:xfrm>
        </p:grpSpPr>
        <p:sp>
          <p:nvSpPr>
            <p:cNvPr id="17" name="Shape 13"/>
            <p:cNvSpPr/>
            <p:nvPr/>
          </p:nvSpPr>
          <p:spPr>
            <a:xfrm>
              <a:off x="793790" y="6405563"/>
              <a:ext cx="13042821" cy="1635919"/>
            </a:xfrm>
            <a:prstGeom prst="roundRect">
              <a:avLst>
                <a:gd name="adj" fmla="val 5241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4"/>
            <p:cNvSpPr/>
            <p:nvPr/>
          </p:nvSpPr>
          <p:spPr>
            <a:xfrm>
              <a:off x="816650" y="6428422"/>
              <a:ext cx="816531" cy="1590199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991" y="7032188"/>
              <a:ext cx="306110" cy="382667"/>
            </a:xfrm>
            <a:prstGeom prst="rect">
              <a:avLst/>
            </a:prstGeom>
          </p:spPr>
        </p:pic>
        <p:sp>
          <p:nvSpPr>
            <p:cNvPr id="20" name="Text 15"/>
            <p:cNvSpPr/>
            <p:nvPr/>
          </p:nvSpPr>
          <p:spPr>
            <a:xfrm>
              <a:off x="1837253" y="6632496"/>
              <a:ext cx="3780830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3: Demo chức năng chính</a:t>
              </a:r>
              <a:endParaRPr lang="en-US" sz="2100" dirty="0"/>
            </a:p>
          </p:txBody>
        </p:sp>
        <p:sp>
          <p:nvSpPr>
            <p:cNvPr id="21" name="Text 16"/>
            <p:cNvSpPr/>
            <p:nvPr/>
          </p:nvSpPr>
          <p:spPr>
            <a:xfrm>
              <a:off x="1837253" y="7089696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Kịch bản demo cho 3 đối tượng người dùng</a:t>
              </a:r>
              <a:endParaRPr lang="en-US" sz="160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1837253" y="7487841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Giao diện người dùng (UI/UX)</a:t>
              </a:r>
              <a:endParaRPr lang="en-US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7EF675-F1A0-78B6-FB2F-8937821A32B1}"/>
              </a:ext>
            </a:extLst>
          </p:cNvPr>
          <p:cNvGrpSpPr/>
          <p:nvPr/>
        </p:nvGrpSpPr>
        <p:grpSpPr>
          <a:xfrm>
            <a:off x="793790" y="8245554"/>
            <a:ext cx="13042821" cy="2034064"/>
            <a:chOff x="793790" y="8245554"/>
            <a:chExt cx="13042821" cy="2034064"/>
          </a:xfrm>
        </p:grpSpPr>
        <p:sp>
          <p:nvSpPr>
            <p:cNvPr id="23" name="Shape 18"/>
            <p:cNvSpPr/>
            <p:nvPr/>
          </p:nvSpPr>
          <p:spPr>
            <a:xfrm>
              <a:off x="793790" y="8245554"/>
              <a:ext cx="13042821" cy="2034064"/>
            </a:xfrm>
            <a:prstGeom prst="roundRect">
              <a:avLst>
                <a:gd name="adj" fmla="val 4215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Shape 19"/>
            <p:cNvSpPr/>
            <p:nvPr/>
          </p:nvSpPr>
          <p:spPr>
            <a:xfrm>
              <a:off x="816650" y="8268414"/>
              <a:ext cx="816531" cy="1988344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991" y="9071253"/>
              <a:ext cx="306110" cy="382667"/>
            </a:xfrm>
            <a:prstGeom prst="rect">
              <a:avLst/>
            </a:prstGeom>
          </p:spPr>
        </p:pic>
        <p:sp>
          <p:nvSpPr>
            <p:cNvPr id="26" name="Text 20"/>
            <p:cNvSpPr/>
            <p:nvPr/>
          </p:nvSpPr>
          <p:spPr>
            <a:xfrm>
              <a:off x="1837253" y="8472488"/>
              <a:ext cx="4465201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4: Kết luận và Hướng phát triển</a:t>
              </a:r>
              <a:endParaRPr lang="en-US" sz="2100" dirty="0"/>
            </a:p>
          </p:txBody>
        </p:sp>
        <p:sp>
          <p:nvSpPr>
            <p:cNvPr id="27" name="Text 21"/>
            <p:cNvSpPr/>
            <p:nvPr/>
          </p:nvSpPr>
          <p:spPr>
            <a:xfrm>
              <a:off x="1837253" y="8929688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Kết quả đạt được và ưu điểm</a:t>
              </a:r>
              <a:endParaRPr lang="en-US" sz="1600" dirty="0"/>
            </a:p>
          </p:txBody>
        </p:sp>
        <p:sp>
          <p:nvSpPr>
            <p:cNvPr id="28" name="Text 22"/>
            <p:cNvSpPr/>
            <p:nvPr/>
          </p:nvSpPr>
          <p:spPr>
            <a:xfrm>
              <a:off x="1837253" y="9327833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Thách thức, hạn chế</a:t>
              </a:r>
              <a:endParaRPr lang="en-US" sz="1600" dirty="0"/>
            </a:p>
          </p:txBody>
        </p:sp>
        <p:sp>
          <p:nvSpPr>
            <p:cNvPr id="29" name="Text 23"/>
            <p:cNvSpPr/>
            <p:nvPr/>
          </p:nvSpPr>
          <p:spPr>
            <a:xfrm>
              <a:off x="1837253" y="9725978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Hướng phát triển tương lai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32334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1: GIỚI THIỆU VỀ ĐỀ TÀI, TỔNG QUAN VỀ DỰ ÁN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10972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016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BÀI TOÁN THỰC TẾ: NHỮNG RÀO CẢN HIỆN TẠI</a:t>
            </a:r>
            <a:endParaRPr lang="en-US" sz="465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AF6146-A8D6-49C8-EBE2-70E1913C0272}"/>
              </a:ext>
            </a:extLst>
          </p:cNvPr>
          <p:cNvGrpSpPr/>
          <p:nvPr/>
        </p:nvGrpSpPr>
        <p:grpSpPr>
          <a:xfrm>
            <a:off x="6280190" y="3853101"/>
            <a:ext cx="7556421" cy="5839539"/>
            <a:chOff x="6280190" y="3853101"/>
            <a:chExt cx="7556421" cy="5839539"/>
          </a:xfrm>
        </p:grpSpPr>
        <p:sp>
          <p:nvSpPr>
            <p:cNvPr id="4" name="Shape 1"/>
            <p:cNvSpPr/>
            <p:nvPr/>
          </p:nvSpPr>
          <p:spPr>
            <a:xfrm>
              <a:off x="6280190" y="3853101"/>
              <a:ext cx="7556421" cy="5839539"/>
            </a:xfrm>
            <a:prstGeom prst="roundRect">
              <a:avLst>
                <a:gd name="adj" fmla="val 1631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E6DDE6-10D2-74D0-2D3B-C158B886463B}"/>
                </a:ext>
              </a:extLst>
            </p:cNvPr>
            <p:cNvGrpSpPr/>
            <p:nvPr/>
          </p:nvGrpSpPr>
          <p:grpSpPr>
            <a:xfrm>
              <a:off x="6287810" y="3860721"/>
              <a:ext cx="7541181" cy="2942629"/>
              <a:chOff x="6287810" y="3860721"/>
              <a:chExt cx="7541181" cy="29426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287810" y="3860721"/>
                <a:ext cx="7541181" cy="2912150"/>
              </a:xfrm>
              <a:prstGeom prst="roundRect">
                <a:avLst>
                  <a:gd name="adj" fmla="val 3271"/>
                </a:avLst>
              </a:prstGeom>
              <a:solidFill>
                <a:srgbClr val="007EBD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6514624" y="4087535"/>
                <a:ext cx="3521988" cy="37207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2300" b="1" dirty="0">
                    <a:solidFill>
                      <a:srgbClr val="FFFFFF"/>
                    </a:solidFill>
                    <a:latin typeface="Petrona Bold" pitchFamily="34" charset="0"/>
                    <a:ea typeface="Petrona Bold" pitchFamily="34" charset="-122"/>
                    <a:cs typeface="Petrona Bold" pitchFamily="34" charset="-120"/>
                  </a:rPr>
                  <a:t>Khó khăn của Khách hàng</a:t>
                </a:r>
                <a:endParaRPr lang="en-US" sz="23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6514624" y="4595693"/>
                <a:ext cx="708755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Phải gọi điện/đến tận nơi, tốn thời gian chờ đợi và đi lại.</a:t>
                </a:r>
                <a:endParaRPr lang="en-US" sz="1750" dirty="0"/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6514624" y="5037892"/>
                <a:ext cx="708755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Không biết chắc còn bàn trống, dễ hụt lịch vào giờ cao điểm.</a:t>
                </a:r>
                <a:endParaRPr lang="en-US" sz="1750" dirty="0"/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6514624" y="5480090"/>
                <a:ext cx="7087553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Khó xem thực đơn và giá cả chi tiết trước khi quyết định đến nhà hàng.</a:t>
                </a:r>
                <a:endParaRPr lang="en-US" sz="1750" dirty="0"/>
              </a:p>
            </p:txBody>
          </p:sp>
          <p:sp>
            <p:nvSpPr>
              <p:cNvPr id="11" name="Shape 8"/>
              <p:cNvSpPr/>
              <p:nvPr/>
            </p:nvSpPr>
            <p:spPr>
              <a:xfrm>
                <a:off x="6287810" y="6772870"/>
                <a:ext cx="7541181" cy="30480"/>
              </a:xfrm>
              <a:prstGeom prst="roundRect">
                <a:avLst>
                  <a:gd name="adj" fmla="val 312558"/>
                </a:avLst>
              </a:prstGeom>
              <a:solidFill>
                <a:srgbClr val="1997D6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</p:grpSp>
      </p:grp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478" y="6610945"/>
            <a:ext cx="283488" cy="3543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A4CC1C-C89E-DBFD-088E-110B5B30ADB4}"/>
              </a:ext>
            </a:extLst>
          </p:cNvPr>
          <p:cNvGrpSpPr/>
          <p:nvPr/>
        </p:nvGrpSpPr>
        <p:grpSpPr>
          <a:xfrm>
            <a:off x="6287810" y="6527482"/>
            <a:ext cx="7541181" cy="3180397"/>
            <a:chOff x="6287810" y="6504623"/>
            <a:chExt cx="7541181" cy="3180397"/>
          </a:xfrm>
        </p:grpSpPr>
        <p:sp>
          <p:nvSpPr>
            <p:cNvPr id="10" name="Shape 7"/>
            <p:cNvSpPr/>
            <p:nvPr/>
          </p:nvSpPr>
          <p:spPr>
            <a:xfrm>
              <a:off x="6287810" y="6772870"/>
              <a:ext cx="7541181" cy="2912150"/>
            </a:xfrm>
            <a:prstGeom prst="rect">
              <a:avLst/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Shape 9"/>
            <p:cNvSpPr/>
            <p:nvPr/>
          </p:nvSpPr>
          <p:spPr>
            <a:xfrm>
              <a:off x="9774793" y="6504623"/>
              <a:ext cx="566976" cy="566976"/>
            </a:xfrm>
            <a:prstGeom prst="roundRect">
              <a:avLst>
                <a:gd name="adj" fmla="val 16803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1997D6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10"/>
            <p:cNvSpPr/>
            <p:nvPr/>
          </p:nvSpPr>
          <p:spPr>
            <a:xfrm>
              <a:off x="6514624" y="7339846"/>
              <a:ext cx="3223022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FFFFFF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Khó khăn của Nhà hàng</a:t>
              </a:r>
              <a:endParaRPr lang="en-US" sz="23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6514624" y="7848005"/>
              <a:ext cx="708755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bằng sổ sách, dễ sai sót dữ liệu và thất lạc thông tin.</a:t>
              </a:r>
              <a:endParaRPr lang="en-US" sz="175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6514624" y="8290203"/>
              <a:ext cx="708755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Khó tối ưu hóa việc sắp xếp, phân bổ bàn.</a:t>
              </a:r>
              <a:endParaRPr lang="en-US" sz="17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6514624" y="8732401"/>
              <a:ext cx="708755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Tốn nhân lực và thời gian cho việc nhận đặt bàn qua điện thoại.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510"/>
            <a:ext cx="633257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VÀ PHẠM VI DỰ ÁN</a:t>
            </a:r>
            <a:endParaRPr lang="en-US" sz="3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19" y="2013347"/>
            <a:ext cx="3423642" cy="342364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7F2A42F-0FBF-BB5E-0A03-019D7F6175AA}"/>
              </a:ext>
            </a:extLst>
          </p:cNvPr>
          <p:cNvGrpSpPr/>
          <p:nvPr/>
        </p:nvGrpSpPr>
        <p:grpSpPr>
          <a:xfrm>
            <a:off x="793790" y="3262432"/>
            <a:ext cx="5759291" cy="925354"/>
            <a:chOff x="793790" y="3262432"/>
            <a:chExt cx="5759291" cy="925354"/>
          </a:xfrm>
        </p:grpSpPr>
        <p:sp>
          <p:nvSpPr>
            <p:cNvPr id="4" name="Text 2"/>
            <p:cNvSpPr/>
            <p:nvPr/>
          </p:nvSpPr>
          <p:spPr>
            <a:xfrm>
              <a:off x="2765941" y="3262432"/>
              <a:ext cx="2497217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Số hóa toàn bộ quy trình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643432"/>
              <a:ext cx="4469368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Chuyển đổi quy trình đặt bàn, quản lý đơn từ thủ công sang tự động, minh bạch.</a:t>
              </a:r>
              <a:endParaRPr lang="en-US" sz="130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3884" y="3605451"/>
              <a:ext cx="239197" cy="239197"/>
            </a:xfrm>
            <a:prstGeom prst="rect">
              <a:avLst/>
            </a:prstGeom>
          </p:spPr>
        </p:pic>
      </p:grp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319" y="2013347"/>
            <a:ext cx="3423642" cy="34236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6E3A462-4689-A7FE-BA33-74E75444FC76}"/>
              </a:ext>
            </a:extLst>
          </p:cNvPr>
          <p:cNvGrpSpPr/>
          <p:nvPr/>
        </p:nvGrpSpPr>
        <p:grpSpPr>
          <a:xfrm>
            <a:off x="7636193" y="2342793"/>
            <a:ext cx="6200418" cy="925354"/>
            <a:chOff x="7636193" y="2342793"/>
            <a:chExt cx="6200418" cy="925354"/>
          </a:xfrm>
        </p:grpSpPr>
        <p:sp>
          <p:nvSpPr>
            <p:cNvPr id="8" name="Text 4"/>
            <p:cNvSpPr/>
            <p:nvPr/>
          </p:nvSpPr>
          <p:spPr>
            <a:xfrm>
              <a:off x="9026962" y="2342793"/>
              <a:ext cx="3125272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Tối ưu trải nghiệm khách hàng</a:t>
              </a:r>
              <a:endParaRPr lang="en-US" sz="17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26962" y="2723793"/>
              <a:ext cx="4809649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Cung cấp giao diện trực quan, tiện lợi, dễ dàng thao tác xem thực đơn và đặt bàn.</a:t>
              </a:r>
              <a:endParaRPr lang="en-US" sz="1300" dirty="0"/>
            </a:p>
          </p:txBody>
        </p:sp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6193" y="2812137"/>
              <a:ext cx="239197" cy="29896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3498B0-6437-1AD0-5E1A-152AAFA8A566}"/>
              </a:ext>
            </a:extLst>
          </p:cNvPr>
          <p:cNvGrpSpPr/>
          <p:nvPr/>
        </p:nvGrpSpPr>
        <p:grpSpPr>
          <a:xfrm>
            <a:off x="793790" y="1549837"/>
            <a:ext cx="13042821" cy="3887152"/>
            <a:chOff x="793790" y="1549837"/>
            <a:chExt cx="13042821" cy="3887152"/>
          </a:xfrm>
        </p:grpSpPr>
        <p:sp>
          <p:nvSpPr>
            <p:cNvPr id="3" name="Text 1"/>
            <p:cNvSpPr/>
            <p:nvPr/>
          </p:nvSpPr>
          <p:spPr>
            <a:xfrm>
              <a:off x="793790" y="1549837"/>
              <a:ext cx="13042821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Dự án nhằm số hóa toàn bộ quy trình, tối ưu hóa trải nghiệm đặt bàn và quản lý vận hành cho nhà hàng.</a:t>
              </a:r>
              <a:endParaRPr lang="en-US" sz="1300" dirty="0"/>
            </a:p>
          </p:txBody>
        </p:sp>
        <p:pic>
          <p:nvPicPr>
            <p:cNvPr id="1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3319" y="2013347"/>
              <a:ext cx="3423642" cy="342364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5B9675-6AE1-2BD1-40F9-6389B52E4622}"/>
              </a:ext>
            </a:extLst>
          </p:cNvPr>
          <p:cNvGrpSpPr/>
          <p:nvPr/>
        </p:nvGrpSpPr>
        <p:grpSpPr>
          <a:xfrm>
            <a:off x="7636193" y="4182189"/>
            <a:ext cx="6200418" cy="925354"/>
            <a:chOff x="7636193" y="4182189"/>
            <a:chExt cx="6200418" cy="925354"/>
          </a:xfrm>
        </p:grpSpPr>
        <p:sp>
          <p:nvSpPr>
            <p:cNvPr id="12" name="Text 6"/>
            <p:cNvSpPr/>
            <p:nvPr/>
          </p:nvSpPr>
          <p:spPr>
            <a:xfrm>
              <a:off x="9026962" y="4182189"/>
              <a:ext cx="2686050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Nâng cao hiệu quả quản lý</a:t>
              </a:r>
              <a:endParaRPr lang="en-US" sz="175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9026962" y="4563189"/>
              <a:ext cx="4809649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Cung cấp công cụ quản lý mạnh mẽ, chính xác cho Admin và Nhân viên nhà hàng.</a:t>
              </a:r>
              <a:endParaRPr lang="en-US" sz="1300" dirty="0"/>
            </a:p>
          </p:txBody>
        </p:sp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6193" y="4338995"/>
              <a:ext cx="239197" cy="29896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BF5275-5B31-1284-EB25-400C9A78E575}"/>
              </a:ext>
            </a:extLst>
          </p:cNvPr>
          <p:cNvGrpSpPr/>
          <p:nvPr/>
        </p:nvGrpSpPr>
        <p:grpSpPr>
          <a:xfrm>
            <a:off x="793790" y="5692140"/>
            <a:ext cx="11361300" cy="4629150"/>
            <a:chOff x="793790" y="5692140"/>
            <a:chExt cx="11361300" cy="4629150"/>
          </a:xfrm>
        </p:grpSpPr>
        <p:sp>
          <p:nvSpPr>
            <p:cNvPr id="16" name="Text 8"/>
            <p:cNvSpPr/>
            <p:nvPr/>
          </p:nvSpPr>
          <p:spPr>
            <a:xfrm>
              <a:off x="793790" y="5692140"/>
              <a:ext cx="3187422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Phạm vi Chức năng Chính</a:t>
              </a:r>
              <a:endParaRPr lang="en-US" sz="210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5190" y="6282095"/>
              <a:ext cx="9679900" cy="4039195"/>
            </a:xfrm>
            <a:prstGeom prst="rect">
              <a:avLst/>
            </a:prstGeom>
          </p:spPr>
        </p:pic>
      </p:grp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478" y="8404428"/>
            <a:ext cx="362233" cy="36223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E8B03B9-93F0-A4ED-488F-175665FE0578}"/>
              </a:ext>
            </a:extLst>
          </p:cNvPr>
          <p:cNvGrpSpPr/>
          <p:nvPr/>
        </p:nvGrpSpPr>
        <p:grpSpPr>
          <a:xfrm>
            <a:off x="8151939" y="6468242"/>
            <a:ext cx="3772720" cy="587215"/>
            <a:chOff x="8151939" y="6468242"/>
            <a:chExt cx="3772720" cy="587215"/>
          </a:xfrm>
        </p:grpSpPr>
        <p:sp>
          <p:nvSpPr>
            <p:cNvPr id="19" name="Text 9"/>
            <p:cNvSpPr/>
            <p:nvPr/>
          </p:nvSpPr>
          <p:spPr>
            <a:xfrm>
              <a:off x="8151939" y="6468242"/>
              <a:ext cx="2310951" cy="2888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Khách hàng</a:t>
              </a:r>
              <a:endParaRPr lang="en-US" sz="1400" dirty="0"/>
            </a:p>
          </p:txBody>
        </p:sp>
        <p:sp>
          <p:nvSpPr>
            <p:cNvPr id="20" name="Text 10"/>
            <p:cNvSpPr/>
            <p:nvPr/>
          </p:nvSpPr>
          <p:spPr>
            <a:xfrm>
              <a:off x="8151939" y="6835366"/>
              <a:ext cx="3772720" cy="2200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Xem thực đơn, đặt bàn, đặt cọc</a:t>
              </a:r>
              <a:endParaRPr lang="en-US" sz="1050" dirty="0"/>
            </a:p>
          </p:txBody>
        </p:sp>
      </p:grp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1949" y="8404428"/>
            <a:ext cx="362232" cy="3622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82AAD40-F36F-E2E4-BF54-C5D1F8BAD129}"/>
              </a:ext>
            </a:extLst>
          </p:cNvPr>
          <p:cNvGrpSpPr/>
          <p:nvPr/>
        </p:nvGrpSpPr>
        <p:grpSpPr>
          <a:xfrm>
            <a:off x="8152092" y="7782673"/>
            <a:ext cx="3772719" cy="807304"/>
            <a:chOff x="8152092" y="7782673"/>
            <a:chExt cx="3772719" cy="807304"/>
          </a:xfrm>
        </p:grpSpPr>
        <p:sp>
          <p:nvSpPr>
            <p:cNvPr id="22" name="Text 11"/>
            <p:cNvSpPr/>
            <p:nvPr/>
          </p:nvSpPr>
          <p:spPr>
            <a:xfrm>
              <a:off x="8152092" y="7782673"/>
              <a:ext cx="2310951" cy="2888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Quản trị</a:t>
              </a:r>
              <a:endParaRPr lang="en-US" sz="1400" dirty="0"/>
            </a:p>
          </p:txBody>
        </p:sp>
        <p:sp>
          <p:nvSpPr>
            <p:cNvPr id="23" name="Text 12"/>
            <p:cNvSpPr/>
            <p:nvPr/>
          </p:nvSpPr>
          <p:spPr>
            <a:xfrm>
              <a:off x="8152092" y="8149796"/>
              <a:ext cx="3772719" cy="440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menu, bàn, chi nhánh, nhân sự, mã ưu đãi...</a:t>
              </a:r>
              <a:endParaRPr lang="en-US" sz="1050" dirty="0"/>
            </a:p>
          </p:txBody>
        </p:sp>
      </p:grp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6638" y="8404428"/>
            <a:ext cx="362233" cy="36223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22B0AB-9845-EC30-5F24-7A77EF494723}"/>
              </a:ext>
            </a:extLst>
          </p:cNvPr>
          <p:cNvGrpSpPr/>
          <p:nvPr/>
        </p:nvGrpSpPr>
        <p:grpSpPr>
          <a:xfrm>
            <a:off x="8152092" y="9138523"/>
            <a:ext cx="3772719" cy="587214"/>
            <a:chOff x="8152092" y="9138523"/>
            <a:chExt cx="3772719" cy="587214"/>
          </a:xfrm>
        </p:grpSpPr>
        <p:sp>
          <p:nvSpPr>
            <p:cNvPr id="25" name="Text 13"/>
            <p:cNvSpPr/>
            <p:nvPr/>
          </p:nvSpPr>
          <p:spPr>
            <a:xfrm>
              <a:off x="8152092" y="9138523"/>
              <a:ext cx="2310951" cy="2888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Nhân viên</a:t>
              </a:r>
              <a:endParaRPr lang="en-US" sz="1400" dirty="0"/>
            </a:p>
          </p:txBody>
        </p:sp>
        <p:sp>
          <p:nvSpPr>
            <p:cNvPr id="26" name="Text 14"/>
            <p:cNvSpPr/>
            <p:nvPr/>
          </p:nvSpPr>
          <p:spPr>
            <a:xfrm>
              <a:off x="8152092" y="9505646"/>
              <a:ext cx="3772719" cy="2200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trạng thái bàn và đơn đặt</a:t>
              </a:r>
              <a:endParaRPr lang="en-US" sz="10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2: PHÂN TÍCH VÀ THIẾT KẾ HỆ THỐNG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10376654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CÔNG NGHỆ VÀ KIẾN TRÚC HỆ THỐNG</a:t>
            </a:r>
            <a:endParaRPr lang="en-US" sz="44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5ACD1C-7D3F-0487-9668-72BB67A519A1}"/>
              </a:ext>
            </a:extLst>
          </p:cNvPr>
          <p:cNvGrpSpPr/>
          <p:nvPr/>
        </p:nvGrpSpPr>
        <p:grpSpPr>
          <a:xfrm>
            <a:off x="793790" y="2051685"/>
            <a:ext cx="4901564" cy="5180886"/>
            <a:chOff x="793790" y="2051685"/>
            <a:chExt cx="4901564" cy="5180886"/>
          </a:xfrm>
        </p:grpSpPr>
        <p:sp>
          <p:nvSpPr>
            <p:cNvPr id="3" name="Text 1"/>
            <p:cNvSpPr/>
            <p:nvPr/>
          </p:nvSpPr>
          <p:spPr>
            <a:xfrm>
              <a:off x="793790" y="2051685"/>
              <a:ext cx="3393877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Stack Công Nghệ</a:t>
              </a:r>
              <a:endParaRPr lang="en-US" sz="26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718316"/>
              <a:ext cx="430887" cy="430887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493996" y="2792373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Backend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93996" y="3361134"/>
              <a:ext cx="420135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PHP thuần cho logic xử lý phía server.</a:t>
              </a:r>
              <a:endParaRPr lang="en-US" sz="165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4136827"/>
              <a:ext cx="430887" cy="430887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1493996" y="4210883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Frontend</a:t>
              </a:r>
              <a:endParaRPr lang="en-US" sz="2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493996" y="4779645"/>
              <a:ext cx="4201358" cy="689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HTML, CSS, JavaScript (sử dụng AJAX) cho giao diện người dùng động.</a:t>
              </a:r>
              <a:endParaRPr lang="en-US" sz="1650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5900142"/>
              <a:ext cx="430887" cy="430887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493996" y="5974199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Database</a:t>
              </a:r>
              <a:endParaRPr lang="en-US" sz="22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493996" y="6542961"/>
              <a:ext cx="4201358" cy="689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MySQL để lưu trữ và quản lý dữ liệu hiệu quả.</a:t>
              </a:r>
              <a:endParaRPr lang="en-US" sz="16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A6CBF4-EFDF-589D-B215-12BEEA9D008A}"/>
              </a:ext>
            </a:extLst>
          </p:cNvPr>
          <p:cNvGrpSpPr/>
          <p:nvPr/>
        </p:nvGrpSpPr>
        <p:grpSpPr>
          <a:xfrm>
            <a:off x="6228755" y="2051685"/>
            <a:ext cx="7615357" cy="7657148"/>
            <a:chOff x="6228755" y="2051685"/>
            <a:chExt cx="7615357" cy="7657148"/>
          </a:xfrm>
        </p:grpSpPr>
        <p:sp>
          <p:nvSpPr>
            <p:cNvPr id="13" name="Text 8"/>
            <p:cNvSpPr/>
            <p:nvPr/>
          </p:nvSpPr>
          <p:spPr>
            <a:xfrm>
              <a:off x="6228755" y="2051685"/>
              <a:ext cx="3393877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Kiến trúc Hệ thống</a:t>
              </a:r>
              <a:endParaRPr lang="en-US" sz="265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6551890" y="2718316"/>
              <a:ext cx="7292221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Mô hình MVC (Model - View - Controller)</a:t>
              </a:r>
              <a:endParaRPr lang="en-US" sz="1650" dirty="0"/>
            </a:p>
          </p:txBody>
        </p:sp>
        <p:sp>
          <p:nvSpPr>
            <p:cNvPr id="15" name="Shape 10"/>
            <p:cNvSpPr/>
            <p:nvPr/>
          </p:nvSpPr>
          <p:spPr>
            <a:xfrm>
              <a:off x="6228755" y="2718316"/>
              <a:ext cx="30480" cy="344805"/>
            </a:xfrm>
            <a:prstGeom prst="rect">
              <a:avLst/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8755" y="3305532"/>
              <a:ext cx="7615357" cy="861893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6444139" y="4382810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Model</a:t>
              </a:r>
              <a:endParaRPr lang="en-US" sz="2200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6444139" y="4951571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logic nghiệp vụ và tương tác với CSDL.</a:t>
              </a:r>
              <a:endParaRPr lang="en-US" sz="1650" dirty="0"/>
            </a:p>
          </p:txBody>
        </p:sp>
        <p:pic>
          <p:nvPicPr>
            <p:cNvPr id="19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755" y="5511760"/>
              <a:ext cx="7615357" cy="861893"/>
            </a:xfrm>
            <a:prstGeom prst="rect">
              <a:avLst/>
            </a:prstGeom>
          </p:spPr>
        </p:pic>
        <p:sp>
          <p:nvSpPr>
            <p:cNvPr id="20" name="Text 13"/>
            <p:cNvSpPr/>
            <p:nvPr/>
          </p:nvSpPr>
          <p:spPr>
            <a:xfrm>
              <a:off x="6444139" y="6589038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View</a:t>
              </a:r>
              <a:endParaRPr lang="en-US" sz="2200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6444139" y="7157799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Hiển thị giao diện, truyền tải dữ liệu đến người dùng.</a:t>
              </a:r>
              <a:endParaRPr lang="en-US" sz="1650" dirty="0"/>
            </a:p>
          </p:txBody>
        </p:sp>
        <p:pic>
          <p:nvPicPr>
            <p:cNvPr id="22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8755" y="7717988"/>
              <a:ext cx="7615357" cy="861893"/>
            </a:xfrm>
            <a:prstGeom prst="rect">
              <a:avLst/>
            </a:prstGeom>
          </p:spPr>
        </p:pic>
        <p:sp>
          <p:nvSpPr>
            <p:cNvPr id="23" name="Text 15"/>
            <p:cNvSpPr/>
            <p:nvPr/>
          </p:nvSpPr>
          <p:spPr>
            <a:xfrm>
              <a:off x="6444139" y="8795266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Controller</a:t>
              </a:r>
              <a:endParaRPr lang="en-US" sz="2200" dirty="0"/>
            </a:p>
          </p:txBody>
        </p:sp>
        <p:sp>
          <p:nvSpPr>
            <p:cNvPr id="24" name="Text 16"/>
            <p:cNvSpPr/>
            <p:nvPr/>
          </p:nvSpPr>
          <p:spPr>
            <a:xfrm>
              <a:off x="6444139" y="9364028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Tiếp nhận yêu cầu từ người dùng và điều hướng.</a:t>
              </a:r>
              <a:endParaRPr lang="en-US" sz="16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130428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THIẾT KẾ CƠ SỞ DỮ LIỆU: SƠ ĐỒ QUAN HỆ THỰC THỂ (ERD)</a:t>
            </a:r>
            <a:endParaRPr lang="en-US" sz="37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8F0A5-BE39-10AD-A52A-D1B995EFE0F7}"/>
              </a:ext>
            </a:extLst>
          </p:cNvPr>
          <p:cNvGrpSpPr/>
          <p:nvPr/>
        </p:nvGrpSpPr>
        <p:grpSpPr>
          <a:xfrm>
            <a:off x="0" y="2281833"/>
            <a:ext cx="9385459" cy="7942505"/>
            <a:chOff x="0" y="2281833"/>
            <a:chExt cx="9385459" cy="7942505"/>
          </a:xfrm>
        </p:grpSpPr>
        <p:sp>
          <p:nvSpPr>
            <p:cNvPr id="3" name="Text 1"/>
            <p:cNvSpPr/>
            <p:nvPr/>
          </p:nvSpPr>
          <p:spPr>
            <a:xfrm>
              <a:off x="3250644" y="2281833"/>
              <a:ext cx="2884170" cy="3571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Mô hình ERD tổng thể</a:t>
              </a:r>
              <a:endParaRPr lang="en-US" sz="2250" dirty="0"/>
            </a:p>
          </p:txBody>
        </p:sp>
        <p:pic>
          <p:nvPicPr>
            <p:cNvPr id="4" name="Image 0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0" y="2639021"/>
              <a:ext cx="9385459" cy="7202090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902078" y="9934064"/>
              <a:ext cx="8322826" cy="2902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Sơ đồ mô tả mối quan hệ logic giữa các thực thể chính trong hệ thống.</a:t>
              </a:r>
              <a:endParaRPr lang="en-US" sz="1400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10225146" y="2281833"/>
            <a:ext cx="313503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Các Cụm Quan Hệ Logic</a:t>
            </a:r>
            <a:endParaRPr lang="en-US" sz="22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9BCD9-ACB3-9F4E-3E99-7462ECA5A345}"/>
              </a:ext>
            </a:extLst>
          </p:cNvPr>
          <p:cNvGrpSpPr/>
          <p:nvPr/>
        </p:nvGrpSpPr>
        <p:grpSpPr>
          <a:xfrm>
            <a:off x="9566910" y="2843093"/>
            <a:ext cx="4277201" cy="1758553"/>
            <a:chOff x="9566910" y="2843093"/>
            <a:chExt cx="4277201" cy="1758553"/>
          </a:xfrm>
        </p:grpSpPr>
        <p:sp>
          <p:nvSpPr>
            <p:cNvPr id="7" name="Shape 4"/>
            <p:cNvSpPr/>
            <p:nvPr/>
          </p:nvSpPr>
          <p:spPr>
            <a:xfrm>
              <a:off x="9566910" y="2843093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Shape 5"/>
            <p:cNvSpPr/>
            <p:nvPr/>
          </p:nvSpPr>
          <p:spPr>
            <a:xfrm>
              <a:off x="9589770" y="2865953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2774" y="3552230"/>
              <a:ext cx="272177" cy="340162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10497026" y="3047405"/>
              <a:ext cx="2504837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Quản lý Nhà hàng</a:t>
              </a:r>
              <a:endParaRPr lang="en-US" sz="185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10497026" y="3526512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Gồm các thực thể nền tảng do Admin khởi tạo: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COSO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MONAN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NHANVIEN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MENU_COSO…</a:t>
              </a:r>
              <a:endParaRPr lang="en-US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37D539-6FD2-BCEB-726C-CF7AA6043499}"/>
              </a:ext>
            </a:extLst>
          </p:cNvPr>
          <p:cNvGrpSpPr/>
          <p:nvPr/>
        </p:nvGrpSpPr>
        <p:grpSpPr>
          <a:xfrm>
            <a:off x="9566910" y="4783098"/>
            <a:ext cx="4277201" cy="1758553"/>
            <a:chOff x="9566910" y="4783098"/>
            <a:chExt cx="4277201" cy="1758553"/>
          </a:xfrm>
        </p:grpSpPr>
        <p:sp>
          <p:nvSpPr>
            <p:cNvPr id="12" name="Shape 8"/>
            <p:cNvSpPr/>
            <p:nvPr/>
          </p:nvSpPr>
          <p:spPr>
            <a:xfrm>
              <a:off x="9566910" y="4783098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Shape 9"/>
            <p:cNvSpPr/>
            <p:nvPr/>
          </p:nvSpPr>
          <p:spPr>
            <a:xfrm>
              <a:off x="9589770" y="4805958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4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774" y="5492234"/>
              <a:ext cx="272177" cy="340162"/>
            </a:xfrm>
            <a:prstGeom prst="rect">
              <a:avLst/>
            </a:prstGeom>
          </p:spPr>
        </p:pic>
        <p:sp>
          <p:nvSpPr>
            <p:cNvPr id="15" name="Text 10"/>
            <p:cNvSpPr/>
            <p:nvPr/>
          </p:nvSpPr>
          <p:spPr>
            <a:xfrm>
              <a:off x="10497026" y="4987409"/>
              <a:ext cx="2576274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Nghiệp vụ Đặt bàn</a:t>
              </a:r>
              <a:endParaRPr lang="en-US" sz="1850" dirty="0"/>
            </a:p>
          </p:txBody>
        </p:sp>
        <p:sp>
          <p:nvSpPr>
            <p:cNvPr id="16" name="Text 11"/>
            <p:cNvSpPr/>
            <p:nvPr/>
          </p:nvSpPr>
          <p:spPr>
            <a:xfrm>
              <a:off x="10497026" y="5466517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"Trái tim" của hệ thống, ghi nhận giao dịch: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KHACHHANG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DONDATBAN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và các bảng chi tiết.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8285E6-F328-6357-D691-9DCA12372379}"/>
              </a:ext>
            </a:extLst>
          </p:cNvPr>
          <p:cNvGrpSpPr/>
          <p:nvPr/>
        </p:nvGrpSpPr>
        <p:grpSpPr>
          <a:xfrm>
            <a:off x="9566910" y="6723102"/>
            <a:ext cx="4277201" cy="1468279"/>
            <a:chOff x="9566910" y="6723102"/>
            <a:chExt cx="4277201" cy="1468279"/>
          </a:xfrm>
        </p:grpSpPr>
        <p:sp>
          <p:nvSpPr>
            <p:cNvPr id="17" name="Shape 12"/>
            <p:cNvSpPr/>
            <p:nvPr/>
          </p:nvSpPr>
          <p:spPr>
            <a:xfrm>
              <a:off x="9566910" y="6723102"/>
              <a:ext cx="4277201" cy="1468279"/>
            </a:xfrm>
            <a:prstGeom prst="roundRect">
              <a:avLst>
                <a:gd name="adj" fmla="val 5191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3"/>
            <p:cNvSpPr/>
            <p:nvPr/>
          </p:nvSpPr>
          <p:spPr>
            <a:xfrm>
              <a:off x="9589770" y="6745962"/>
              <a:ext cx="725805" cy="1422559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2774" y="7287101"/>
              <a:ext cx="272177" cy="340162"/>
            </a:xfrm>
            <a:prstGeom prst="rect">
              <a:avLst/>
            </a:prstGeom>
          </p:spPr>
        </p:pic>
        <p:sp>
          <p:nvSpPr>
            <p:cNvPr id="20" name="Text 14"/>
            <p:cNvSpPr/>
            <p:nvPr/>
          </p:nvSpPr>
          <p:spPr>
            <a:xfrm>
              <a:off x="10497026" y="6927413"/>
              <a:ext cx="2591276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Hỗ trợ Kinh doanh</a:t>
              </a:r>
              <a:endParaRPr lang="en-US" sz="1850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10497026" y="7406521"/>
              <a:ext cx="3324225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Các thực thể phụ trợ cho nghiệp vụ kinh doanh, điển hình là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UUDAI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.</a:t>
              </a:r>
              <a:endParaRPr lang="en-US" sz="1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FDF316-8FDE-0277-CCF7-BFA7F7A4E6B8}"/>
              </a:ext>
            </a:extLst>
          </p:cNvPr>
          <p:cNvGrpSpPr/>
          <p:nvPr/>
        </p:nvGrpSpPr>
        <p:grpSpPr>
          <a:xfrm>
            <a:off x="9566910" y="8372832"/>
            <a:ext cx="4277201" cy="1758553"/>
            <a:chOff x="9566910" y="8372832"/>
            <a:chExt cx="4277201" cy="1758553"/>
          </a:xfrm>
        </p:grpSpPr>
        <p:sp>
          <p:nvSpPr>
            <p:cNvPr id="22" name="Shape 16"/>
            <p:cNvSpPr/>
            <p:nvPr/>
          </p:nvSpPr>
          <p:spPr>
            <a:xfrm>
              <a:off x="9566910" y="8372832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Shape 17"/>
            <p:cNvSpPr/>
            <p:nvPr/>
          </p:nvSpPr>
          <p:spPr>
            <a:xfrm>
              <a:off x="9589770" y="8395692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2774" y="9081968"/>
              <a:ext cx="272177" cy="340162"/>
            </a:xfrm>
            <a:prstGeom prst="rect">
              <a:avLst/>
            </a:prstGeom>
          </p:spPr>
        </p:pic>
        <p:sp>
          <p:nvSpPr>
            <p:cNvPr id="25" name="Text 18"/>
            <p:cNvSpPr/>
            <p:nvPr/>
          </p:nvSpPr>
          <p:spPr>
            <a:xfrm>
              <a:off x="10497026" y="8577143"/>
              <a:ext cx="2381607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Điểm nhấn thiết kế</a:t>
              </a:r>
              <a:endParaRPr lang="en-US" sz="1850" dirty="0"/>
            </a:p>
          </p:txBody>
        </p:sp>
        <p:sp>
          <p:nvSpPr>
            <p:cNvPr id="26" name="Text 19"/>
            <p:cNvSpPr/>
            <p:nvPr/>
          </p:nvSpPr>
          <p:spPr>
            <a:xfrm>
              <a:off x="10497026" y="9056251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Cấu trúc dữ liệu chặt chẽ, đảm bảo tính toàn vẹn và dễ dàng mở rộng trong tương lai.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1881</Words>
  <Application>Microsoft Office PowerPoint</Application>
  <PresentationFormat>Custom</PresentationFormat>
  <Paragraphs>204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Petrona Bold</vt:lpstr>
      <vt:lpstr>Arial</vt:lpstr>
      <vt:lpstr>Inter</vt:lpstr>
      <vt:lpstr>Calibri</vt:lpstr>
      <vt:lpstr>Aptos</vt:lpstr>
      <vt:lpstr>Office Theme</vt:lpstr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ĐẶNG TRÍ DŨNG</cp:lastModifiedBy>
  <cp:revision>9</cp:revision>
  <dcterms:created xsi:type="dcterms:W3CDTF">2025-10-16T02:54:18Z</dcterms:created>
  <dcterms:modified xsi:type="dcterms:W3CDTF">2025-10-17T16:09:13Z</dcterms:modified>
</cp:coreProperties>
</file>